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279" r:id="rId3"/>
    <p:sldId id="280" r:id="rId4"/>
    <p:sldId id="258" r:id="rId5"/>
    <p:sldId id="270" r:id="rId6"/>
    <p:sldId id="275" r:id="rId7"/>
    <p:sldId id="263" r:id="rId8"/>
    <p:sldId id="271" r:id="rId9"/>
    <p:sldId id="276" r:id="rId10"/>
    <p:sldId id="277" r:id="rId11"/>
    <p:sldId id="264" r:id="rId12"/>
    <p:sldId id="259" r:id="rId13"/>
    <p:sldId id="260" r:id="rId14"/>
    <p:sldId id="273" r:id="rId15"/>
    <p:sldId id="261" r:id="rId16"/>
    <p:sldId id="272" r:id="rId17"/>
    <p:sldId id="266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369D8C-256C-63DF-D70E-9723AFBE3F73}" v="172" dt="2023-03-09T23:46:11.999"/>
    <p1510:client id="{1B441DDD-BC18-87E7-F522-CAB9780ECB34}" v="23" dt="2022-10-28T13:17:38.499"/>
    <p1510:client id="{54D4B80E-B0BD-9F21-A8CF-9EB0E5EEE831}" v="17" dt="2023-03-07T01:29:10.588"/>
    <p1510:client id="{5C2FCFFC-51FC-B19D-2F32-D1892BE9D363}" v="72" dt="2022-10-26T01:45:19.637"/>
    <p1510:client id="{636240DC-4FE0-4186-AB35-159FB3DC7236}" v="150" dt="2022-10-23T23:25:10.706"/>
    <p1510:client id="{859265DA-972E-34D8-A8E5-ED9210A950B2}" v="16" dt="2023-03-05T14:09:32.582"/>
    <p1510:client id="{A787FEB1-392F-DAE3-91B9-D6396417A66E}" v="13" dt="2022-10-27T18:13:41.311"/>
    <p1510:client id="{AAF8548C-8667-3B5F-6DB0-F70D1B76E1A7}" v="152" dt="2022-10-25T17:17:18.704"/>
    <p1510:client id="{C4E36AE3-AC19-5626-10B8-9DD305A65ABC}" v="313" dt="2023-03-09T01:49:47.469"/>
    <p1510:client id="{FF7E4659-628E-82E8-F966-B987855B0C81}" v="109" dt="2023-03-10T01:16:44.7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26" y="2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F953F5-F6A6-4A9E-80F2-AE72588B4608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EB091F1-946A-443E-B12C-699C4EC6FFDB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Web components</a:t>
          </a:r>
          <a:endParaRPr lang="en-US"/>
        </a:p>
      </dgm:t>
    </dgm:pt>
    <dgm:pt modelId="{DC6555C6-B277-47EF-ABC4-1B77807295E5}" type="parTrans" cxnId="{05C2CD4C-FB91-43F0-96AB-1D1CDF4F6E73}">
      <dgm:prSet/>
      <dgm:spPr/>
      <dgm:t>
        <a:bodyPr/>
        <a:lstStyle/>
        <a:p>
          <a:endParaRPr lang="en-US"/>
        </a:p>
      </dgm:t>
    </dgm:pt>
    <dgm:pt modelId="{A215A5AD-EFBD-44F3-96BC-D2568C9B9C14}" type="sibTrans" cxnId="{05C2CD4C-FB91-43F0-96AB-1D1CDF4F6E73}">
      <dgm:prSet/>
      <dgm:spPr/>
      <dgm:t>
        <a:bodyPr/>
        <a:lstStyle/>
        <a:p>
          <a:endParaRPr lang="en-US"/>
        </a:p>
      </dgm:t>
    </dgm:pt>
    <dgm:pt modelId="{21B9A824-C9CC-46AE-954D-3493D69B19D6}">
      <dgm:prSet phldrT="[Text]" phldr="0"/>
      <dgm:spPr/>
      <dgm:t>
        <a:bodyPr/>
        <a:lstStyle/>
        <a:p>
          <a:r>
            <a:rPr lang="en-US">
              <a:latin typeface="Calibri Light" panose="020F0302020204030204"/>
            </a:rPr>
            <a:t>OpenGL</a:t>
          </a:r>
          <a:endParaRPr lang="en-US"/>
        </a:p>
      </dgm:t>
    </dgm:pt>
    <dgm:pt modelId="{1B8DF83E-1902-457D-ACC5-09F1653DD144}" type="parTrans" cxnId="{8DFB34C6-6E89-466F-B253-63E583B882DB}">
      <dgm:prSet/>
      <dgm:spPr/>
      <dgm:t>
        <a:bodyPr/>
        <a:lstStyle/>
        <a:p>
          <a:endParaRPr lang="en-US"/>
        </a:p>
      </dgm:t>
    </dgm:pt>
    <dgm:pt modelId="{8EA3BF4B-23A7-43EF-A1C8-7916AE5FB675}" type="sibTrans" cxnId="{8DFB34C6-6E89-466F-B253-63E583B882DB}">
      <dgm:prSet/>
      <dgm:spPr/>
      <dgm:t>
        <a:bodyPr/>
        <a:lstStyle/>
        <a:p>
          <a:endParaRPr lang="en-US"/>
        </a:p>
      </dgm:t>
    </dgm:pt>
    <dgm:pt modelId="{3B9631CF-55B0-4340-B99C-9D3666CD73E6}">
      <dgm:prSet phldrT="[Text]" phldr="0"/>
      <dgm:spPr/>
      <dgm:t>
        <a:bodyPr/>
        <a:lstStyle/>
        <a:p>
          <a:r>
            <a:rPr lang="en-US" err="1">
              <a:latin typeface="Calibri Light" panose="020F0302020204030204"/>
            </a:rPr>
            <a:t>WebXR</a:t>
          </a:r>
          <a:endParaRPr lang="en-US"/>
        </a:p>
      </dgm:t>
    </dgm:pt>
    <dgm:pt modelId="{1394A8D6-3824-46CA-8DE3-FD7A18AC821B}" type="parTrans" cxnId="{556F28A5-5ECF-428B-AE16-EBC9BDE84D10}">
      <dgm:prSet/>
      <dgm:spPr/>
      <dgm:t>
        <a:bodyPr/>
        <a:lstStyle/>
        <a:p>
          <a:endParaRPr lang="en-US"/>
        </a:p>
      </dgm:t>
    </dgm:pt>
    <dgm:pt modelId="{36B294B8-E007-44D3-BED4-89CCE7C7DE85}" type="sibTrans" cxnId="{556F28A5-5ECF-428B-AE16-EBC9BDE84D10}">
      <dgm:prSet/>
      <dgm:spPr/>
      <dgm:t>
        <a:bodyPr/>
        <a:lstStyle/>
        <a:p>
          <a:endParaRPr lang="en-US"/>
        </a:p>
      </dgm:t>
    </dgm:pt>
    <dgm:pt modelId="{33339362-B40D-4FAE-A79E-3DD1B29897F0}">
      <dgm:prSet phldrT="[Text]" phldr="0"/>
      <dgm:spPr/>
      <dgm:t>
        <a:bodyPr/>
        <a:lstStyle/>
        <a:p>
          <a:r>
            <a:rPr lang="en-US" err="1">
              <a:latin typeface="Calibri Light" panose="020F0302020204030204"/>
            </a:rPr>
            <a:t>ThreeJS</a:t>
          </a:r>
          <a:endParaRPr lang="en-US" err="1"/>
        </a:p>
      </dgm:t>
    </dgm:pt>
    <dgm:pt modelId="{BC25AEF7-8612-45E4-8927-68836786EAB6}" type="parTrans" cxnId="{FF886688-F5D3-45BC-8A62-9F2808A44BA2}">
      <dgm:prSet/>
      <dgm:spPr/>
      <dgm:t>
        <a:bodyPr/>
        <a:lstStyle/>
        <a:p>
          <a:endParaRPr lang="en-US"/>
        </a:p>
      </dgm:t>
    </dgm:pt>
    <dgm:pt modelId="{527EDECF-FD85-41CD-A224-5B9C33DED16F}" type="sibTrans" cxnId="{FF886688-F5D3-45BC-8A62-9F2808A44BA2}">
      <dgm:prSet/>
      <dgm:spPr/>
      <dgm:t>
        <a:bodyPr/>
        <a:lstStyle/>
        <a:p>
          <a:endParaRPr lang="en-US"/>
        </a:p>
      </dgm:t>
    </dgm:pt>
    <dgm:pt modelId="{7F0F8589-F7DC-4DA6-A766-156840A6DCCD}">
      <dgm:prSet phldrT="[Text]" phldr="0"/>
      <dgm:spPr/>
      <dgm:t>
        <a:bodyPr/>
        <a:lstStyle/>
        <a:p>
          <a:r>
            <a:rPr lang="en-US">
              <a:latin typeface="Calibri Light" panose="020F0302020204030204"/>
            </a:rPr>
            <a:t>A-Frame</a:t>
          </a:r>
          <a:endParaRPr lang="en-US"/>
        </a:p>
      </dgm:t>
    </dgm:pt>
    <dgm:pt modelId="{74EBB3CE-6C5B-4ED5-B287-414F57397ECB}" type="parTrans" cxnId="{FAAA5948-6581-49D2-996D-E205CFBBF934}">
      <dgm:prSet/>
      <dgm:spPr/>
      <dgm:t>
        <a:bodyPr/>
        <a:lstStyle/>
        <a:p>
          <a:endParaRPr lang="en-US"/>
        </a:p>
      </dgm:t>
    </dgm:pt>
    <dgm:pt modelId="{CC4AA759-C864-478C-9F55-7AA0D25C4CC6}" type="sibTrans" cxnId="{FAAA5948-6581-49D2-996D-E205CFBBF934}">
      <dgm:prSet/>
      <dgm:spPr/>
      <dgm:t>
        <a:bodyPr/>
        <a:lstStyle/>
        <a:p>
          <a:endParaRPr lang="en-US"/>
        </a:p>
      </dgm:t>
    </dgm:pt>
    <dgm:pt modelId="{01EE871C-0787-4EF2-AFB8-5C61CCC9DB4D}" type="pres">
      <dgm:prSet presAssocID="{08F953F5-F6A6-4A9E-80F2-AE72588B4608}" presName="cycle" presStyleCnt="0">
        <dgm:presLayoutVars>
          <dgm:dir/>
          <dgm:resizeHandles val="exact"/>
        </dgm:presLayoutVars>
      </dgm:prSet>
      <dgm:spPr/>
    </dgm:pt>
    <dgm:pt modelId="{91BE1569-1244-4E82-9C4C-7A01D8AF6C68}" type="pres">
      <dgm:prSet presAssocID="{BEB091F1-946A-443E-B12C-699C4EC6FFDB}" presName="node" presStyleLbl="node1" presStyleIdx="0" presStyleCnt="5">
        <dgm:presLayoutVars>
          <dgm:bulletEnabled val="1"/>
        </dgm:presLayoutVars>
      </dgm:prSet>
      <dgm:spPr/>
    </dgm:pt>
    <dgm:pt modelId="{09A60342-1D0D-4A91-AC0F-A5A6B6B013EF}" type="pres">
      <dgm:prSet presAssocID="{BEB091F1-946A-443E-B12C-699C4EC6FFDB}" presName="spNode" presStyleCnt="0"/>
      <dgm:spPr/>
    </dgm:pt>
    <dgm:pt modelId="{43CEB3B0-42AF-45E5-9C02-CDCA0AE0DCE9}" type="pres">
      <dgm:prSet presAssocID="{A215A5AD-EFBD-44F3-96BC-D2568C9B9C14}" presName="sibTrans" presStyleLbl="sibTrans1D1" presStyleIdx="0" presStyleCnt="5"/>
      <dgm:spPr/>
    </dgm:pt>
    <dgm:pt modelId="{643F9CAD-F5A0-495D-B67B-7DE03531649F}" type="pres">
      <dgm:prSet presAssocID="{21B9A824-C9CC-46AE-954D-3493D69B19D6}" presName="node" presStyleLbl="node1" presStyleIdx="1" presStyleCnt="5">
        <dgm:presLayoutVars>
          <dgm:bulletEnabled val="1"/>
        </dgm:presLayoutVars>
      </dgm:prSet>
      <dgm:spPr/>
    </dgm:pt>
    <dgm:pt modelId="{5D02AA51-6E13-451F-A1A4-F173D7CAFB30}" type="pres">
      <dgm:prSet presAssocID="{21B9A824-C9CC-46AE-954D-3493D69B19D6}" presName="spNode" presStyleCnt="0"/>
      <dgm:spPr/>
    </dgm:pt>
    <dgm:pt modelId="{A6F209C5-00ED-418B-BF39-9955E23A2EA6}" type="pres">
      <dgm:prSet presAssocID="{8EA3BF4B-23A7-43EF-A1C8-7916AE5FB675}" presName="sibTrans" presStyleLbl="sibTrans1D1" presStyleIdx="1" presStyleCnt="5"/>
      <dgm:spPr/>
    </dgm:pt>
    <dgm:pt modelId="{DC0C1731-2890-41BB-94DF-2A029A74D552}" type="pres">
      <dgm:prSet presAssocID="{3B9631CF-55B0-4340-B99C-9D3666CD73E6}" presName="node" presStyleLbl="node1" presStyleIdx="2" presStyleCnt="5">
        <dgm:presLayoutVars>
          <dgm:bulletEnabled val="1"/>
        </dgm:presLayoutVars>
      </dgm:prSet>
      <dgm:spPr/>
    </dgm:pt>
    <dgm:pt modelId="{C84E7790-1EE4-4E01-850C-6FEF2D432870}" type="pres">
      <dgm:prSet presAssocID="{3B9631CF-55B0-4340-B99C-9D3666CD73E6}" presName="spNode" presStyleCnt="0"/>
      <dgm:spPr/>
    </dgm:pt>
    <dgm:pt modelId="{EF29E1DE-47E0-4645-BFCB-44827CFD9076}" type="pres">
      <dgm:prSet presAssocID="{36B294B8-E007-44D3-BED4-89CCE7C7DE85}" presName="sibTrans" presStyleLbl="sibTrans1D1" presStyleIdx="2" presStyleCnt="5"/>
      <dgm:spPr/>
    </dgm:pt>
    <dgm:pt modelId="{89CA0BB9-50FA-4501-8D5D-26BCD8857534}" type="pres">
      <dgm:prSet presAssocID="{33339362-B40D-4FAE-A79E-3DD1B29897F0}" presName="node" presStyleLbl="node1" presStyleIdx="3" presStyleCnt="5">
        <dgm:presLayoutVars>
          <dgm:bulletEnabled val="1"/>
        </dgm:presLayoutVars>
      </dgm:prSet>
      <dgm:spPr/>
    </dgm:pt>
    <dgm:pt modelId="{5DFA49DD-7639-4543-9CC1-29FB70C7DD5B}" type="pres">
      <dgm:prSet presAssocID="{33339362-B40D-4FAE-A79E-3DD1B29897F0}" presName="spNode" presStyleCnt="0"/>
      <dgm:spPr/>
    </dgm:pt>
    <dgm:pt modelId="{8FCCE14B-9C04-4457-896D-34806A83EDE0}" type="pres">
      <dgm:prSet presAssocID="{527EDECF-FD85-41CD-A224-5B9C33DED16F}" presName="sibTrans" presStyleLbl="sibTrans1D1" presStyleIdx="3" presStyleCnt="5"/>
      <dgm:spPr/>
    </dgm:pt>
    <dgm:pt modelId="{D90DBBFB-9F3F-4C91-B7FE-A3675E44EEDE}" type="pres">
      <dgm:prSet presAssocID="{7F0F8589-F7DC-4DA6-A766-156840A6DCCD}" presName="node" presStyleLbl="node1" presStyleIdx="4" presStyleCnt="5">
        <dgm:presLayoutVars>
          <dgm:bulletEnabled val="1"/>
        </dgm:presLayoutVars>
      </dgm:prSet>
      <dgm:spPr/>
    </dgm:pt>
    <dgm:pt modelId="{743F31CE-268A-4EDD-973C-ECAC021DCCDD}" type="pres">
      <dgm:prSet presAssocID="{7F0F8589-F7DC-4DA6-A766-156840A6DCCD}" presName="spNode" presStyleCnt="0"/>
      <dgm:spPr/>
    </dgm:pt>
    <dgm:pt modelId="{B8BC8071-1E4F-40F1-9EEA-876FA76D3613}" type="pres">
      <dgm:prSet presAssocID="{CC4AA759-C864-478C-9F55-7AA0D25C4CC6}" presName="sibTrans" presStyleLbl="sibTrans1D1" presStyleIdx="4" presStyleCnt="5"/>
      <dgm:spPr/>
    </dgm:pt>
  </dgm:ptLst>
  <dgm:cxnLst>
    <dgm:cxn modelId="{67DE9C62-AB9B-47D5-B7A4-4884FEFE84DB}" type="presOf" srcId="{36B294B8-E007-44D3-BED4-89CCE7C7DE85}" destId="{EF29E1DE-47E0-4645-BFCB-44827CFD9076}" srcOrd="0" destOrd="0" presId="urn:microsoft.com/office/officeart/2005/8/layout/cycle5"/>
    <dgm:cxn modelId="{4109D766-6443-4C60-BE41-12F446C6346A}" type="presOf" srcId="{A215A5AD-EFBD-44F3-96BC-D2568C9B9C14}" destId="{43CEB3B0-42AF-45E5-9C02-CDCA0AE0DCE9}" srcOrd="0" destOrd="0" presId="urn:microsoft.com/office/officeart/2005/8/layout/cycle5"/>
    <dgm:cxn modelId="{D6C75247-7FF6-4213-A648-EB776A605AD4}" type="presOf" srcId="{3B9631CF-55B0-4340-B99C-9D3666CD73E6}" destId="{DC0C1731-2890-41BB-94DF-2A029A74D552}" srcOrd="0" destOrd="0" presId="urn:microsoft.com/office/officeart/2005/8/layout/cycle5"/>
    <dgm:cxn modelId="{FAAA5948-6581-49D2-996D-E205CFBBF934}" srcId="{08F953F5-F6A6-4A9E-80F2-AE72588B4608}" destId="{7F0F8589-F7DC-4DA6-A766-156840A6DCCD}" srcOrd="4" destOrd="0" parTransId="{74EBB3CE-6C5B-4ED5-B287-414F57397ECB}" sibTransId="{CC4AA759-C864-478C-9F55-7AA0D25C4CC6}"/>
    <dgm:cxn modelId="{05C2CD4C-FB91-43F0-96AB-1D1CDF4F6E73}" srcId="{08F953F5-F6A6-4A9E-80F2-AE72588B4608}" destId="{BEB091F1-946A-443E-B12C-699C4EC6FFDB}" srcOrd="0" destOrd="0" parTransId="{DC6555C6-B277-47EF-ABC4-1B77807295E5}" sibTransId="{A215A5AD-EFBD-44F3-96BC-D2568C9B9C14}"/>
    <dgm:cxn modelId="{AF0E3D4F-70DF-459E-B3FE-DF2DCA8D790A}" type="presOf" srcId="{08F953F5-F6A6-4A9E-80F2-AE72588B4608}" destId="{01EE871C-0787-4EF2-AFB8-5C61CCC9DB4D}" srcOrd="0" destOrd="0" presId="urn:microsoft.com/office/officeart/2005/8/layout/cycle5"/>
    <dgm:cxn modelId="{EFFC3750-7CCF-42BE-950C-8DBA361959AF}" type="presOf" srcId="{33339362-B40D-4FAE-A79E-3DD1B29897F0}" destId="{89CA0BB9-50FA-4501-8D5D-26BCD8857534}" srcOrd="0" destOrd="0" presId="urn:microsoft.com/office/officeart/2005/8/layout/cycle5"/>
    <dgm:cxn modelId="{FF886688-F5D3-45BC-8A62-9F2808A44BA2}" srcId="{08F953F5-F6A6-4A9E-80F2-AE72588B4608}" destId="{33339362-B40D-4FAE-A79E-3DD1B29897F0}" srcOrd="3" destOrd="0" parTransId="{BC25AEF7-8612-45E4-8927-68836786EAB6}" sibTransId="{527EDECF-FD85-41CD-A224-5B9C33DED16F}"/>
    <dgm:cxn modelId="{5E360592-9D6C-4052-A1A4-675E903BA864}" type="presOf" srcId="{7F0F8589-F7DC-4DA6-A766-156840A6DCCD}" destId="{D90DBBFB-9F3F-4C91-B7FE-A3675E44EEDE}" srcOrd="0" destOrd="0" presId="urn:microsoft.com/office/officeart/2005/8/layout/cycle5"/>
    <dgm:cxn modelId="{556F28A5-5ECF-428B-AE16-EBC9BDE84D10}" srcId="{08F953F5-F6A6-4A9E-80F2-AE72588B4608}" destId="{3B9631CF-55B0-4340-B99C-9D3666CD73E6}" srcOrd="2" destOrd="0" parTransId="{1394A8D6-3824-46CA-8DE3-FD7A18AC821B}" sibTransId="{36B294B8-E007-44D3-BED4-89CCE7C7DE85}"/>
    <dgm:cxn modelId="{1C547AB3-1624-4682-A1EE-0CA193AFCBA8}" type="presOf" srcId="{BEB091F1-946A-443E-B12C-699C4EC6FFDB}" destId="{91BE1569-1244-4E82-9C4C-7A01D8AF6C68}" srcOrd="0" destOrd="0" presId="urn:microsoft.com/office/officeart/2005/8/layout/cycle5"/>
    <dgm:cxn modelId="{212D48B5-AB8B-44A2-A7D4-54A607DECE96}" type="presOf" srcId="{CC4AA759-C864-478C-9F55-7AA0D25C4CC6}" destId="{B8BC8071-1E4F-40F1-9EEA-876FA76D3613}" srcOrd="0" destOrd="0" presId="urn:microsoft.com/office/officeart/2005/8/layout/cycle5"/>
    <dgm:cxn modelId="{8DFB34C6-6E89-466F-B253-63E583B882DB}" srcId="{08F953F5-F6A6-4A9E-80F2-AE72588B4608}" destId="{21B9A824-C9CC-46AE-954D-3493D69B19D6}" srcOrd="1" destOrd="0" parTransId="{1B8DF83E-1902-457D-ACC5-09F1653DD144}" sibTransId="{8EA3BF4B-23A7-43EF-A1C8-7916AE5FB675}"/>
    <dgm:cxn modelId="{173848D3-EB03-4290-AC61-853F0FA49F19}" type="presOf" srcId="{8EA3BF4B-23A7-43EF-A1C8-7916AE5FB675}" destId="{A6F209C5-00ED-418B-BF39-9955E23A2EA6}" srcOrd="0" destOrd="0" presId="urn:microsoft.com/office/officeart/2005/8/layout/cycle5"/>
    <dgm:cxn modelId="{36308ADA-1B49-4BFD-835E-B88C461DE62B}" type="presOf" srcId="{527EDECF-FD85-41CD-A224-5B9C33DED16F}" destId="{8FCCE14B-9C04-4457-896D-34806A83EDE0}" srcOrd="0" destOrd="0" presId="urn:microsoft.com/office/officeart/2005/8/layout/cycle5"/>
    <dgm:cxn modelId="{549A4FF9-E76B-4F78-BB69-2E4F0DDD0329}" type="presOf" srcId="{21B9A824-C9CC-46AE-954D-3493D69B19D6}" destId="{643F9CAD-F5A0-495D-B67B-7DE03531649F}" srcOrd="0" destOrd="0" presId="urn:microsoft.com/office/officeart/2005/8/layout/cycle5"/>
    <dgm:cxn modelId="{CFD34DC0-13C7-432C-9639-E09F696042FA}" type="presParOf" srcId="{01EE871C-0787-4EF2-AFB8-5C61CCC9DB4D}" destId="{91BE1569-1244-4E82-9C4C-7A01D8AF6C68}" srcOrd="0" destOrd="0" presId="urn:microsoft.com/office/officeart/2005/8/layout/cycle5"/>
    <dgm:cxn modelId="{65E0AC45-DDA5-4D51-BE85-1164769652E8}" type="presParOf" srcId="{01EE871C-0787-4EF2-AFB8-5C61CCC9DB4D}" destId="{09A60342-1D0D-4A91-AC0F-A5A6B6B013EF}" srcOrd="1" destOrd="0" presId="urn:microsoft.com/office/officeart/2005/8/layout/cycle5"/>
    <dgm:cxn modelId="{E3B59E7B-ABF6-47AC-A6D5-4CBFB00E6241}" type="presParOf" srcId="{01EE871C-0787-4EF2-AFB8-5C61CCC9DB4D}" destId="{43CEB3B0-42AF-45E5-9C02-CDCA0AE0DCE9}" srcOrd="2" destOrd="0" presId="urn:microsoft.com/office/officeart/2005/8/layout/cycle5"/>
    <dgm:cxn modelId="{1DCB5DBF-58E5-47B0-B847-DB24FB4333EC}" type="presParOf" srcId="{01EE871C-0787-4EF2-AFB8-5C61CCC9DB4D}" destId="{643F9CAD-F5A0-495D-B67B-7DE03531649F}" srcOrd="3" destOrd="0" presId="urn:microsoft.com/office/officeart/2005/8/layout/cycle5"/>
    <dgm:cxn modelId="{57E69D9C-8AFC-4B1B-BC25-C4B940799420}" type="presParOf" srcId="{01EE871C-0787-4EF2-AFB8-5C61CCC9DB4D}" destId="{5D02AA51-6E13-451F-A1A4-F173D7CAFB30}" srcOrd="4" destOrd="0" presId="urn:microsoft.com/office/officeart/2005/8/layout/cycle5"/>
    <dgm:cxn modelId="{DD93F31B-9450-49E3-B258-3B450FABFE07}" type="presParOf" srcId="{01EE871C-0787-4EF2-AFB8-5C61CCC9DB4D}" destId="{A6F209C5-00ED-418B-BF39-9955E23A2EA6}" srcOrd="5" destOrd="0" presId="urn:microsoft.com/office/officeart/2005/8/layout/cycle5"/>
    <dgm:cxn modelId="{58B8FE82-8F95-4D95-9481-6A192E4E2239}" type="presParOf" srcId="{01EE871C-0787-4EF2-AFB8-5C61CCC9DB4D}" destId="{DC0C1731-2890-41BB-94DF-2A029A74D552}" srcOrd="6" destOrd="0" presId="urn:microsoft.com/office/officeart/2005/8/layout/cycle5"/>
    <dgm:cxn modelId="{A20DEB06-EFE1-42D7-A403-4D266FF56B83}" type="presParOf" srcId="{01EE871C-0787-4EF2-AFB8-5C61CCC9DB4D}" destId="{C84E7790-1EE4-4E01-850C-6FEF2D432870}" srcOrd="7" destOrd="0" presId="urn:microsoft.com/office/officeart/2005/8/layout/cycle5"/>
    <dgm:cxn modelId="{E1DA9AB0-7E13-4A81-8A63-9655A25545EA}" type="presParOf" srcId="{01EE871C-0787-4EF2-AFB8-5C61CCC9DB4D}" destId="{EF29E1DE-47E0-4645-BFCB-44827CFD9076}" srcOrd="8" destOrd="0" presId="urn:microsoft.com/office/officeart/2005/8/layout/cycle5"/>
    <dgm:cxn modelId="{A8E38D95-9A9A-47EC-BFBD-094F2ACA4F85}" type="presParOf" srcId="{01EE871C-0787-4EF2-AFB8-5C61CCC9DB4D}" destId="{89CA0BB9-50FA-4501-8D5D-26BCD8857534}" srcOrd="9" destOrd="0" presId="urn:microsoft.com/office/officeart/2005/8/layout/cycle5"/>
    <dgm:cxn modelId="{AFD5FA5F-0FB9-4C51-A469-C4B40D54E4B1}" type="presParOf" srcId="{01EE871C-0787-4EF2-AFB8-5C61CCC9DB4D}" destId="{5DFA49DD-7639-4543-9CC1-29FB70C7DD5B}" srcOrd="10" destOrd="0" presId="urn:microsoft.com/office/officeart/2005/8/layout/cycle5"/>
    <dgm:cxn modelId="{C92F6F3E-7AC2-4D24-9A18-D820DC96FE04}" type="presParOf" srcId="{01EE871C-0787-4EF2-AFB8-5C61CCC9DB4D}" destId="{8FCCE14B-9C04-4457-896D-34806A83EDE0}" srcOrd="11" destOrd="0" presId="urn:microsoft.com/office/officeart/2005/8/layout/cycle5"/>
    <dgm:cxn modelId="{7F2B919B-7C0C-4A6B-AAFD-C40346347AEA}" type="presParOf" srcId="{01EE871C-0787-4EF2-AFB8-5C61CCC9DB4D}" destId="{D90DBBFB-9F3F-4C91-B7FE-A3675E44EEDE}" srcOrd="12" destOrd="0" presId="urn:microsoft.com/office/officeart/2005/8/layout/cycle5"/>
    <dgm:cxn modelId="{5AFCAE35-2C9C-4B18-952B-D8C3BA3D8509}" type="presParOf" srcId="{01EE871C-0787-4EF2-AFB8-5C61CCC9DB4D}" destId="{743F31CE-268A-4EDD-973C-ECAC021DCCDD}" srcOrd="13" destOrd="0" presId="urn:microsoft.com/office/officeart/2005/8/layout/cycle5"/>
    <dgm:cxn modelId="{1D063FB2-5304-48A2-9AF7-ED1FBA5C5D66}" type="presParOf" srcId="{01EE871C-0787-4EF2-AFB8-5C61CCC9DB4D}" destId="{B8BC8071-1E4F-40F1-9EEA-876FA76D3613}" srcOrd="14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BE1569-1244-4E82-9C4C-7A01D8AF6C68}">
      <dsp:nvSpPr>
        <dsp:cNvPr id="0" name=""/>
        <dsp:cNvSpPr/>
      </dsp:nvSpPr>
      <dsp:spPr>
        <a:xfrm>
          <a:off x="2343848" y="2498"/>
          <a:ext cx="1554438" cy="10103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Calibri Light" panose="020F0302020204030204"/>
            </a:rPr>
            <a:t>Web components</a:t>
          </a:r>
          <a:endParaRPr lang="en-US" sz="2000" kern="1200"/>
        </a:p>
      </dsp:txBody>
      <dsp:txXfrm>
        <a:off x="2393171" y="51821"/>
        <a:ext cx="1455792" cy="911738"/>
      </dsp:txXfrm>
    </dsp:sp>
    <dsp:sp modelId="{43CEB3B0-42AF-45E5-9C02-CDCA0AE0DCE9}">
      <dsp:nvSpPr>
        <dsp:cNvPr id="0" name=""/>
        <dsp:cNvSpPr/>
      </dsp:nvSpPr>
      <dsp:spPr>
        <a:xfrm>
          <a:off x="1103053" y="507690"/>
          <a:ext cx="4036028" cy="4036028"/>
        </a:xfrm>
        <a:custGeom>
          <a:avLst/>
          <a:gdLst/>
          <a:ahLst/>
          <a:cxnLst/>
          <a:rect l="0" t="0" r="0" b="0"/>
          <a:pathLst>
            <a:path>
              <a:moveTo>
                <a:pt x="3003322" y="256892"/>
              </a:moveTo>
              <a:arcTo wR="2018014" hR="2018014" stAng="17953563" swAng="1211337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3F9CAD-F5A0-495D-B67B-7DE03531649F}">
      <dsp:nvSpPr>
        <dsp:cNvPr id="0" name=""/>
        <dsp:cNvSpPr/>
      </dsp:nvSpPr>
      <dsp:spPr>
        <a:xfrm>
          <a:off x="4263094" y="1396911"/>
          <a:ext cx="1554438" cy="10103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Calibri Light" panose="020F0302020204030204"/>
            </a:rPr>
            <a:t>OpenGL</a:t>
          </a:r>
          <a:endParaRPr lang="en-US" sz="2000" kern="1200"/>
        </a:p>
      </dsp:txBody>
      <dsp:txXfrm>
        <a:off x="4312417" y="1446234"/>
        <a:ext cx="1455792" cy="911738"/>
      </dsp:txXfrm>
    </dsp:sp>
    <dsp:sp modelId="{A6F209C5-00ED-418B-BF39-9955E23A2EA6}">
      <dsp:nvSpPr>
        <dsp:cNvPr id="0" name=""/>
        <dsp:cNvSpPr/>
      </dsp:nvSpPr>
      <dsp:spPr>
        <a:xfrm>
          <a:off x="1103053" y="507690"/>
          <a:ext cx="4036028" cy="4036028"/>
        </a:xfrm>
        <a:custGeom>
          <a:avLst/>
          <a:gdLst/>
          <a:ahLst/>
          <a:cxnLst/>
          <a:rect l="0" t="0" r="0" b="0"/>
          <a:pathLst>
            <a:path>
              <a:moveTo>
                <a:pt x="4031184" y="2157746"/>
              </a:moveTo>
              <a:arcTo wR="2018014" hR="2018014" stAng="21838229" swAng="1359570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0C1731-2890-41BB-94DF-2A029A74D552}">
      <dsp:nvSpPr>
        <dsp:cNvPr id="0" name=""/>
        <dsp:cNvSpPr/>
      </dsp:nvSpPr>
      <dsp:spPr>
        <a:xfrm>
          <a:off x="3530007" y="3653120"/>
          <a:ext cx="1554438" cy="10103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err="1">
              <a:latin typeface="Calibri Light" panose="020F0302020204030204"/>
            </a:rPr>
            <a:t>WebXR</a:t>
          </a:r>
          <a:endParaRPr lang="en-US" sz="2000" kern="1200"/>
        </a:p>
      </dsp:txBody>
      <dsp:txXfrm>
        <a:off x="3579330" y="3702443"/>
        <a:ext cx="1455792" cy="911738"/>
      </dsp:txXfrm>
    </dsp:sp>
    <dsp:sp modelId="{EF29E1DE-47E0-4645-BFCB-44827CFD9076}">
      <dsp:nvSpPr>
        <dsp:cNvPr id="0" name=""/>
        <dsp:cNvSpPr/>
      </dsp:nvSpPr>
      <dsp:spPr>
        <a:xfrm>
          <a:off x="1103053" y="507690"/>
          <a:ext cx="4036028" cy="4036028"/>
        </a:xfrm>
        <a:custGeom>
          <a:avLst/>
          <a:gdLst/>
          <a:ahLst/>
          <a:cxnLst/>
          <a:rect l="0" t="0" r="0" b="0"/>
          <a:pathLst>
            <a:path>
              <a:moveTo>
                <a:pt x="2265604" y="4020782"/>
              </a:moveTo>
              <a:arcTo wR="2018014" hR="2018014" stAng="4977157" swAng="845686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CA0BB9-50FA-4501-8D5D-26BCD8857534}">
      <dsp:nvSpPr>
        <dsp:cNvPr id="0" name=""/>
        <dsp:cNvSpPr/>
      </dsp:nvSpPr>
      <dsp:spPr>
        <a:xfrm>
          <a:off x="1157690" y="3653120"/>
          <a:ext cx="1554438" cy="10103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err="1">
              <a:latin typeface="Calibri Light" panose="020F0302020204030204"/>
            </a:rPr>
            <a:t>ThreeJS</a:t>
          </a:r>
          <a:endParaRPr lang="en-US" sz="2000" kern="1200" err="1"/>
        </a:p>
      </dsp:txBody>
      <dsp:txXfrm>
        <a:off x="1207013" y="3702443"/>
        <a:ext cx="1455792" cy="911738"/>
      </dsp:txXfrm>
    </dsp:sp>
    <dsp:sp modelId="{8FCCE14B-9C04-4457-896D-34806A83EDE0}">
      <dsp:nvSpPr>
        <dsp:cNvPr id="0" name=""/>
        <dsp:cNvSpPr/>
      </dsp:nvSpPr>
      <dsp:spPr>
        <a:xfrm>
          <a:off x="1103053" y="507690"/>
          <a:ext cx="4036028" cy="4036028"/>
        </a:xfrm>
        <a:custGeom>
          <a:avLst/>
          <a:gdLst/>
          <a:ahLst/>
          <a:cxnLst/>
          <a:rect l="0" t="0" r="0" b="0"/>
          <a:pathLst>
            <a:path>
              <a:moveTo>
                <a:pt x="214071" y="2922542"/>
              </a:moveTo>
              <a:arcTo wR="2018014" hR="2018014" stAng="9202201" swAng="1359570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0DBBFB-9F3F-4C91-B7FE-A3675E44EEDE}">
      <dsp:nvSpPr>
        <dsp:cNvPr id="0" name=""/>
        <dsp:cNvSpPr/>
      </dsp:nvSpPr>
      <dsp:spPr>
        <a:xfrm>
          <a:off x="424603" y="1396911"/>
          <a:ext cx="1554438" cy="10103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Calibri Light" panose="020F0302020204030204"/>
            </a:rPr>
            <a:t>A-Frame</a:t>
          </a:r>
          <a:endParaRPr lang="en-US" sz="2000" kern="1200"/>
        </a:p>
      </dsp:txBody>
      <dsp:txXfrm>
        <a:off x="473926" y="1446234"/>
        <a:ext cx="1455792" cy="911738"/>
      </dsp:txXfrm>
    </dsp:sp>
    <dsp:sp modelId="{B8BC8071-1E4F-40F1-9EEA-876FA76D3613}">
      <dsp:nvSpPr>
        <dsp:cNvPr id="0" name=""/>
        <dsp:cNvSpPr/>
      </dsp:nvSpPr>
      <dsp:spPr>
        <a:xfrm>
          <a:off x="1103053" y="507690"/>
          <a:ext cx="4036028" cy="4036028"/>
        </a:xfrm>
        <a:custGeom>
          <a:avLst/>
          <a:gdLst/>
          <a:ahLst/>
          <a:cxnLst/>
          <a:rect l="0" t="0" r="0" b="0"/>
          <a:pathLst>
            <a:path>
              <a:moveTo>
                <a:pt x="485450" y="705143"/>
              </a:moveTo>
              <a:arcTo wR="2018014" hR="2018014" stAng="13235101" swAng="1211337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8C66CF-E2D2-4626-A40B-4E8576316BB4}" type="datetimeFigureOut">
              <a:t>10/13/2023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27335E-705A-4B06-B28B-6B898F5DB9B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54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Context – a canvas from the web component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7335E-705A-4B06-B28B-6B898F5DB9BB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064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requestAnimationFrame</a:t>
            </a:r>
            <a:r>
              <a:rPr lang="en-US" dirty="0"/>
              <a:t>( animate ) passes time to animate 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7335E-705A-4B06-B28B-6B898F5DB9BB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11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Scene – set up area/space for rendering, cameras, lights</a:t>
            </a:r>
          </a:p>
          <a:p>
            <a:r>
              <a:rPr lang="en-US">
                <a:cs typeface="Calibri"/>
              </a:rPr>
              <a:t>Camera – defines what we are viewing</a:t>
            </a:r>
          </a:p>
          <a:p>
            <a:r>
              <a:rPr lang="en-US">
                <a:cs typeface="Calibri"/>
              </a:rPr>
              <a:t>Render – build an image from a model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7335E-705A-4B06-B28B-6B898F5DB9BB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161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threejs.org/docs/#api/en/core/Object3D" TargetMode="External"/><Relationship Id="rId2" Type="http://schemas.openxmlformats.org/officeDocument/2006/relationships/hyperlink" Target="https://github.com/mrdoob/three.j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cdn.jsdelivr.net/npm/three-orbitcontrols@2.110.1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hreejs.org/build/three.j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ea typeface="Calibri Light"/>
                <a:cs typeface="Calibri Light"/>
              </a:rPr>
              <a:t>AR/VR Workshop</a:t>
            </a:r>
            <a:br>
              <a:rPr lang="en-US" dirty="0">
                <a:ea typeface="Calibri Light"/>
                <a:cs typeface="Calibri Light"/>
              </a:rPr>
            </a:br>
            <a:r>
              <a:rPr lang="en-US" dirty="0">
                <a:ea typeface="Calibri Light"/>
                <a:cs typeface="Calibri Light"/>
              </a:rPr>
              <a:t>Part 5: </a:t>
            </a:r>
            <a:r>
              <a:rPr lang="en-US" b="1" dirty="0">
                <a:ea typeface="+mj-lt"/>
                <a:cs typeface="+mj-lt"/>
              </a:rPr>
              <a:t> </a:t>
            </a:r>
            <a:r>
              <a:rPr lang="en-US" b="1" dirty="0">
                <a:latin typeface="+mn-lt"/>
                <a:ea typeface="+mj-lt"/>
                <a:cs typeface="+mj-lt"/>
              </a:rPr>
              <a:t>Three.JS </a:t>
            </a:r>
            <a:r>
              <a:rPr lang="en-US" b="1" dirty="0">
                <a:ea typeface="+mj-lt"/>
                <a:cs typeface="+mj-lt"/>
              </a:rPr>
              <a:t>and </a:t>
            </a:r>
            <a:r>
              <a:rPr lang="en-US" b="1" dirty="0">
                <a:latin typeface="Calibri"/>
                <a:ea typeface="Calibri"/>
                <a:cs typeface="Calibri"/>
              </a:rPr>
              <a:t>A-Frame</a:t>
            </a:r>
            <a:endParaRPr lang="en-US" dirty="0">
              <a:ea typeface="Calibri Light"/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Calibri"/>
                <a:cs typeface="Calibri"/>
              </a:rPr>
              <a:t>Phillip G. Bradford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4C1EA-E619-EAAB-FC51-BFAA103C3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Changing the speed of the animation loop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2E1C6-75B1-525C-C722-018D7702CE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 const interval = </a:t>
            </a:r>
            <a:r>
              <a:rPr lang="en-US" dirty="0" err="1">
                <a:ea typeface="+mn-lt"/>
                <a:cs typeface="+mn-lt"/>
              </a:rPr>
              <a:t>setInterval</a:t>
            </a:r>
            <a:r>
              <a:rPr lang="en-US" dirty="0">
                <a:ea typeface="+mn-lt"/>
                <a:cs typeface="+mn-lt"/>
              </a:rPr>
              <a:t>( () =&gt; { </a:t>
            </a:r>
            <a:r>
              <a:rPr lang="en-US" dirty="0" err="1">
                <a:solidFill>
                  <a:srgbClr val="FF0000"/>
                </a:solidFill>
                <a:ea typeface="+mn-lt"/>
                <a:cs typeface="+mn-lt"/>
              </a:rPr>
              <a:t>line.rotation.x</a:t>
            </a:r>
            <a:r>
              <a:rPr lang="en-US" dirty="0">
                <a:solidFill>
                  <a:srgbClr val="FF0000"/>
                </a:solidFill>
                <a:ea typeface="+mn-lt"/>
                <a:cs typeface="+mn-lt"/>
              </a:rPr>
              <a:t> += 0.1</a:t>
            </a:r>
            <a:r>
              <a:rPr lang="en-US" dirty="0">
                <a:ea typeface="+mn-lt"/>
                <a:cs typeface="+mn-lt"/>
              </a:rPr>
              <a:t>; }, 1500);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 function animate(time) {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     </a:t>
            </a:r>
            <a:r>
              <a:rPr lang="en-US" dirty="0" err="1">
                <a:ea typeface="+mn-lt"/>
                <a:cs typeface="+mn-lt"/>
              </a:rPr>
              <a:t>requestAnimationFrame</a:t>
            </a:r>
            <a:r>
              <a:rPr lang="en-US" dirty="0">
                <a:ea typeface="+mn-lt"/>
                <a:cs typeface="+mn-lt"/>
              </a:rPr>
              <a:t>( animate );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     </a:t>
            </a:r>
            <a:r>
              <a:rPr lang="en-US" dirty="0" err="1">
                <a:ea typeface="+mn-lt"/>
                <a:cs typeface="+mn-lt"/>
              </a:rPr>
              <a:t>renderer.render</a:t>
            </a:r>
            <a:r>
              <a:rPr lang="en-US" dirty="0">
                <a:ea typeface="+mn-lt"/>
                <a:cs typeface="+mn-lt"/>
              </a:rPr>
              <a:t>( scene, camera );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     //console.log('Animate:' + </a:t>
            </a:r>
            <a:r>
              <a:rPr lang="en-US" dirty="0" err="1">
                <a:ea typeface="+mn-lt"/>
                <a:cs typeface="+mn-lt"/>
              </a:rPr>
              <a:t>time.toString</a:t>
            </a:r>
            <a:r>
              <a:rPr lang="en-US" dirty="0">
                <a:ea typeface="+mn-lt"/>
                <a:cs typeface="+mn-lt"/>
              </a:rPr>
              <a:t>());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 }</a:t>
            </a:r>
            <a:endParaRPr lang="en-US" dirty="0"/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            animate();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083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F32C9-B942-9D8E-8C29-A612DD84C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Set up html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BC72B-C881-C31B-CA5A-3209D2224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&lt;!DOCTYPE html&gt;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&lt;html&gt; 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  &lt;head&gt; &lt;meta charset="utf-8"&gt; 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   &lt;title&gt;My first three.js app&lt;/title&gt;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        &lt;style&gt; body { margin: 0; } &lt;/style&gt; 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   &lt;/head&gt; 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</a:t>
            </a:r>
            <a:r>
              <a:rPr lang="en-US">
                <a:solidFill>
                  <a:srgbClr val="FF0000"/>
                </a:solidFill>
                <a:ea typeface="+mn-lt"/>
                <a:cs typeface="+mn-lt"/>
              </a:rPr>
              <a:t>&lt;body&gt; &lt;script </a:t>
            </a:r>
            <a:r>
              <a:rPr lang="en-US" err="1">
                <a:solidFill>
                  <a:srgbClr val="FF0000"/>
                </a:solidFill>
                <a:ea typeface="+mn-lt"/>
                <a:cs typeface="+mn-lt"/>
              </a:rPr>
              <a:t>src</a:t>
            </a:r>
            <a:r>
              <a:rPr lang="en-US">
                <a:solidFill>
                  <a:srgbClr val="FF0000"/>
                </a:solidFill>
                <a:ea typeface="+mn-lt"/>
                <a:cs typeface="+mn-lt"/>
              </a:rPr>
              <a:t>="</a:t>
            </a:r>
            <a:r>
              <a:rPr lang="en-US" err="1">
                <a:solidFill>
                  <a:srgbClr val="FF0000"/>
                </a:solidFill>
                <a:ea typeface="+mn-lt"/>
                <a:cs typeface="+mn-lt"/>
              </a:rPr>
              <a:t>js</a:t>
            </a:r>
            <a:r>
              <a:rPr lang="en-US">
                <a:solidFill>
                  <a:srgbClr val="FF0000"/>
                </a:solidFill>
                <a:ea typeface="+mn-lt"/>
                <a:cs typeface="+mn-lt"/>
              </a:rPr>
              <a:t>/three.js"&gt;&lt;/script&gt; </a:t>
            </a:r>
          </a:p>
          <a:p>
            <a:pPr marL="0" indent="0">
              <a:buNone/>
            </a:pPr>
            <a:r>
              <a:rPr lang="en-US">
                <a:solidFill>
                  <a:srgbClr val="FF0000"/>
                </a:solidFill>
                <a:ea typeface="+mn-lt"/>
                <a:cs typeface="+mn-lt"/>
              </a:rPr>
              <a:t> &lt;script&gt; // Our </a:t>
            </a:r>
            <a:r>
              <a:rPr lang="en-US" err="1">
                <a:solidFill>
                  <a:srgbClr val="FF0000"/>
                </a:solidFill>
                <a:ea typeface="+mn-lt"/>
                <a:cs typeface="+mn-lt"/>
              </a:rPr>
              <a:t>Javascript</a:t>
            </a:r>
            <a:r>
              <a:rPr lang="en-US">
                <a:solidFill>
                  <a:srgbClr val="FF0000"/>
                </a:solidFill>
                <a:ea typeface="+mn-lt"/>
                <a:cs typeface="+mn-lt"/>
              </a:rPr>
              <a:t> will go here. &lt;/script&gt; 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&lt;/body&gt; 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&lt;/html&gt;</a:t>
            </a:r>
            <a:endParaRPr lang="en-US">
              <a:cs typeface="Calibri" panose="020F0502020204030204"/>
            </a:endParaRP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004547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D9B9E-CB44-8A5E-157C-29084C0A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Camera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CE000-C25C-641D-90C1-B99FE7CC5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 panose="020F0502020204030204"/>
              </a:rPr>
              <a:t>Scene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Camera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Renderer 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E75F89E-8C37-2C3D-0FDC-8F315822481D}"/>
              </a:ext>
            </a:extLst>
          </p:cNvPr>
          <p:cNvGrpSpPr/>
          <p:nvPr/>
        </p:nvGrpSpPr>
        <p:grpSpPr>
          <a:xfrm>
            <a:off x="3350024" y="2452478"/>
            <a:ext cx="7165575" cy="1816971"/>
            <a:chOff x="3350024" y="2452478"/>
            <a:chExt cx="7165575" cy="1816971"/>
          </a:xfrm>
        </p:grpSpPr>
        <p:sp>
          <p:nvSpPr>
            <p:cNvPr id="4" name="Cylinder 3">
              <a:extLst>
                <a:ext uri="{FF2B5EF4-FFF2-40B4-BE49-F238E27FC236}">
                  <a16:creationId xmlns:a16="http://schemas.microsoft.com/office/drawing/2014/main" id="{C8DE1178-6562-730A-4AE6-7056C0B8DB64}"/>
                </a:ext>
              </a:extLst>
            </p:cNvPr>
            <p:cNvSpPr/>
            <p:nvPr/>
          </p:nvSpPr>
          <p:spPr>
            <a:xfrm rot="5400000">
              <a:off x="4019550" y="2834531"/>
              <a:ext cx="585107" cy="1047749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: Beveled 6">
              <a:extLst>
                <a:ext uri="{FF2B5EF4-FFF2-40B4-BE49-F238E27FC236}">
                  <a16:creationId xmlns:a16="http://schemas.microsoft.com/office/drawing/2014/main" id="{77BDC5CE-238E-F523-87C1-5C18EDD81FD0}"/>
                </a:ext>
              </a:extLst>
            </p:cNvPr>
            <p:cNvSpPr/>
            <p:nvPr/>
          </p:nvSpPr>
          <p:spPr>
            <a:xfrm>
              <a:off x="3350024" y="2832953"/>
              <a:ext cx="1047750" cy="1047750"/>
            </a:xfrm>
            <a:prstGeom prst="bevel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8" descr="Mountains and a lake">
              <a:extLst>
                <a:ext uri="{FF2B5EF4-FFF2-40B4-BE49-F238E27FC236}">
                  <a16:creationId xmlns:a16="http://schemas.microsoft.com/office/drawing/2014/main" id="{8825A0C0-E404-4829-4E13-BDD1B343E1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72400" y="2452478"/>
              <a:ext cx="2743199" cy="1816971"/>
            </a:xfrm>
            <a:prstGeom prst="rect">
              <a:avLst/>
            </a:prstGeom>
          </p:spPr>
        </p:pic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0EEE8955-4964-B409-E118-56EDD03FBA1E}"/>
                </a:ext>
              </a:extLst>
            </p:cNvPr>
            <p:cNvCxnSpPr/>
            <p:nvPr/>
          </p:nvCxnSpPr>
          <p:spPr>
            <a:xfrm flipV="1">
              <a:off x="4781550" y="2468336"/>
              <a:ext cx="2979963" cy="585107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AECE64C-7D4A-C9CC-3321-3CEA5B7B9C61}"/>
                </a:ext>
              </a:extLst>
            </p:cNvPr>
            <p:cNvCxnSpPr>
              <a:cxnSpLocks/>
            </p:cNvCxnSpPr>
            <p:nvPr/>
          </p:nvCxnSpPr>
          <p:spPr>
            <a:xfrm>
              <a:off x="4781549" y="3652157"/>
              <a:ext cx="3047998" cy="557893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6212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D9B9E-CB44-8A5E-157C-29084C0A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Perspective Camera</a:t>
            </a:r>
            <a:endParaRPr lang="en-US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CE000-C25C-641D-90C1-B99FE7CC5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const camera = new </a:t>
            </a:r>
            <a:r>
              <a:rPr lang="en-US" err="1">
                <a:ea typeface="+mn-lt"/>
                <a:cs typeface="+mn-lt"/>
              </a:rPr>
              <a:t>THREE.PerspectiveCamera</a:t>
            </a:r>
            <a:r>
              <a:rPr lang="en-US">
                <a:ea typeface="+mn-lt"/>
                <a:cs typeface="+mn-lt"/>
              </a:rPr>
              <a:t>( 75, 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                   </a:t>
            </a:r>
            <a:r>
              <a:rPr lang="en-US" err="1">
                <a:ea typeface="+mn-lt"/>
                <a:cs typeface="+mn-lt"/>
              </a:rPr>
              <a:t>window.innerWidth</a:t>
            </a:r>
            <a:r>
              <a:rPr lang="en-US">
                <a:ea typeface="+mn-lt"/>
                <a:cs typeface="+mn-lt"/>
              </a:rPr>
              <a:t> / </a:t>
            </a:r>
            <a:r>
              <a:rPr lang="en-US" err="1">
                <a:ea typeface="+mn-lt"/>
                <a:cs typeface="+mn-lt"/>
              </a:rPr>
              <a:t>window.innerHeight</a:t>
            </a:r>
            <a:r>
              <a:rPr lang="en-US">
                <a:ea typeface="+mn-lt"/>
                <a:cs typeface="+mn-lt"/>
              </a:rPr>
              <a:t>, 0.1, 1000 );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Field of view: 75 degrees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Aspect ratio: width/height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0.1, 1000: Near, far clipping 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FEDF4C6-031C-9D81-CF44-CD0DE5621C12}"/>
              </a:ext>
            </a:extLst>
          </p:cNvPr>
          <p:cNvGrpSpPr/>
          <p:nvPr/>
        </p:nvGrpSpPr>
        <p:grpSpPr>
          <a:xfrm>
            <a:off x="5690453" y="3581871"/>
            <a:ext cx="6403575" cy="1816971"/>
            <a:chOff x="3350024" y="2452478"/>
            <a:chExt cx="7165575" cy="1816971"/>
          </a:xfrm>
        </p:grpSpPr>
        <p:sp>
          <p:nvSpPr>
            <p:cNvPr id="5" name="Cylinder 4">
              <a:extLst>
                <a:ext uri="{FF2B5EF4-FFF2-40B4-BE49-F238E27FC236}">
                  <a16:creationId xmlns:a16="http://schemas.microsoft.com/office/drawing/2014/main" id="{35F65F1C-4A30-BD8B-14A0-6E5D78891556}"/>
                </a:ext>
              </a:extLst>
            </p:cNvPr>
            <p:cNvSpPr/>
            <p:nvPr/>
          </p:nvSpPr>
          <p:spPr>
            <a:xfrm rot="5400000">
              <a:off x="4019550" y="2834531"/>
              <a:ext cx="585107" cy="1047749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: Beveled 5">
              <a:extLst>
                <a:ext uri="{FF2B5EF4-FFF2-40B4-BE49-F238E27FC236}">
                  <a16:creationId xmlns:a16="http://schemas.microsoft.com/office/drawing/2014/main" id="{D59BE7E2-A91D-ECF4-65E9-92CE47B38826}"/>
                </a:ext>
              </a:extLst>
            </p:cNvPr>
            <p:cNvSpPr/>
            <p:nvPr/>
          </p:nvSpPr>
          <p:spPr>
            <a:xfrm>
              <a:off x="3350024" y="2832953"/>
              <a:ext cx="1047750" cy="1047750"/>
            </a:xfrm>
            <a:prstGeom prst="bevel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8" descr="Mountains and a lake">
              <a:extLst>
                <a:ext uri="{FF2B5EF4-FFF2-40B4-BE49-F238E27FC236}">
                  <a16:creationId xmlns:a16="http://schemas.microsoft.com/office/drawing/2014/main" id="{534F987B-E1AE-58AD-1E87-0D9922DBCB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72400" y="2452478"/>
              <a:ext cx="2743199" cy="1816971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A2AFA6A-1505-3031-964A-5D4E78D71597}"/>
                </a:ext>
              </a:extLst>
            </p:cNvPr>
            <p:cNvCxnSpPr/>
            <p:nvPr/>
          </p:nvCxnSpPr>
          <p:spPr>
            <a:xfrm flipV="1">
              <a:off x="4781550" y="2468336"/>
              <a:ext cx="2979963" cy="585107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0AF61F3-6552-DAF3-188F-D428174BE8A7}"/>
                </a:ext>
              </a:extLst>
            </p:cNvPr>
            <p:cNvCxnSpPr>
              <a:cxnSpLocks/>
            </p:cNvCxnSpPr>
            <p:nvPr/>
          </p:nvCxnSpPr>
          <p:spPr>
            <a:xfrm>
              <a:off x="4781549" y="3652157"/>
              <a:ext cx="3047998" cy="557893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0163064-EBBA-A472-7A1E-A163D9573AF0}"/>
              </a:ext>
            </a:extLst>
          </p:cNvPr>
          <p:cNvSpPr txBox="1"/>
          <p:nvPr/>
        </p:nvSpPr>
        <p:spPr>
          <a:xfrm>
            <a:off x="7606392" y="4259035"/>
            <a:ext cx="68443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75</a:t>
            </a:r>
            <a:r>
              <a:rPr lang="en-US" baseline="30000">
                <a:cs typeface="Calibri"/>
              </a:rPr>
              <a:t>o</a:t>
            </a:r>
            <a:r>
              <a:rPr lang="en-US">
                <a:cs typeface="Calibri"/>
              </a:rPr>
              <a:t>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64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1D9D4-6030-20C0-453A-A0744C9F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Perspective Camera()</a:t>
            </a:r>
            <a:endParaRPr lang="en-US" err="1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7A0E0-9F45-36F3-ABA1-689A96304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>
                <a:ea typeface="+mn-lt"/>
                <a:cs typeface="+mn-lt"/>
              </a:rPr>
              <a:t>camera = new </a:t>
            </a:r>
            <a:r>
              <a:rPr lang="en-US" err="1">
                <a:ea typeface="+mn-lt"/>
                <a:cs typeface="+mn-lt"/>
              </a:rPr>
              <a:t>THREE.PerspectiveCamera</a:t>
            </a:r>
            <a:r>
              <a:rPr lang="en-US">
                <a:ea typeface="+mn-lt"/>
                <a:cs typeface="+mn-lt"/>
              </a:rPr>
              <a:t>(45, 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                                            </a:t>
            </a:r>
            <a:r>
              <a:rPr lang="en-US" err="1">
                <a:ea typeface="+mn-lt"/>
                <a:cs typeface="+mn-lt"/>
              </a:rPr>
              <a:t>window.innerWidth</a:t>
            </a:r>
            <a:r>
              <a:rPr lang="en-US">
                <a:ea typeface="+mn-lt"/>
                <a:cs typeface="+mn-lt"/>
              </a:rPr>
              <a:t> / </a:t>
            </a:r>
            <a:r>
              <a:rPr lang="en-US" err="1">
                <a:ea typeface="+mn-lt"/>
                <a:cs typeface="+mn-lt"/>
              </a:rPr>
              <a:t>window.innerHeight</a:t>
            </a:r>
            <a:r>
              <a:rPr lang="en-US">
                <a:ea typeface="+mn-lt"/>
                <a:cs typeface="+mn-lt"/>
              </a:rPr>
              <a:t>, 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                                            0.1, 1000);</a:t>
            </a:r>
            <a:endParaRPr lang="en-US">
              <a:cs typeface="Calibri"/>
            </a:endParaRP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// position and point the camera to the center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camera.position.x</a:t>
            </a:r>
            <a:r>
              <a:rPr lang="en-US">
                <a:ea typeface="+mn-lt"/>
                <a:cs typeface="+mn-lt"/>
              </a:rPr>
              <a:t> = 15;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camera.position.y</a:t>
            </a:r>
            <a:r>
              <a:rPr lang="en-US">
                <a:ea typeface="+mn-lt"/>
                <a:cs typeface="+mn-lt"/>
              </a:rPr>
              <a:t> = 16;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camera.position.z</a:t>
            </a:r>
            <a:r>
              <a:rPr lang="en-US">
                <a:ea typeface="+mn-lt"/>
                <a:cs typeface="+mn-lt"/>
              </a:rPr>
              <a:t> = 13;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camera.lookAt</a:t>
            </a:r>
            <a:r>
              <a:rPr lang="en-US">
                <a:ea typeface="+mn-lt"/>
                <a:cs typeface="+mn-lt"/>
              </a:rPr>
              <a:t>(</a:t>
            </a:r>
            <a:r>
              <a:rPr lang="en-US" err="1">
                <a:solidFill>
                  <a:srgbClr val="FF0000"/>
                </a:solidFill>
                <a:ea typeface="+mn-lt"/>
                <a:cs typeface="+mn-lt"/>
              </a:rPr>
              <a:t>scene.position</a:t>
            </a:r>
            <a:r>
              <a:rPr lang="en-US">
                <a:ea typeface="+mn-lt"/>
                <a:cs typeface="+mn-lt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696646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C6C6F-977E-0C64-9C10-2121838C4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THREE.Scene</a:t>
            </a:r>
            <a:r>
              <a:rPr lang="en-US">
                <a:ea typeface="+mj-lt"/>
                <a:cs typeface="+mj-lt"/>
              </a:rPr>
              <a:t>() </a:t>
            </a:r>
            <a:endParaRPr lang="en-US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CBC4B-7A89-7298-AE04-5C93EED50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/>
              </a:rPr>
              <a:t>This data structure holds elements of a picture</a:t>
            </a:r>
            <a:endParaRPr lang="en-US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/>
              </a:rPr>
              <a:t>    Also holds sub-components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>
              <a:cs typeface="Calibri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/>
              </a:rPr>
              <a:t>Holds objects, lights, textures, 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>
              <a:cs typeface="Calibri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err="1">
                <a:cs typeface="Calibri"/>
              </a:rPr>
              <a:t>THREE.BoxGeometry</a:t>
            </a:r>
            <a:r>
              <a:rPr lang="en-US">
                <a:cs typeface="Calibri"/>
              </a:rPr>
              <a:t>(</a:t>
            </a:r>
            <a:r>
              <a:rPr lang="en-US" err="1">
                <a:cs typeface="Calibri"/>
              </a:rPr>
              <a:t>x,y,z</a:t>
            </a:r>
            <a:r>
              <a:rPr lang="en-US">
                <a:cs typeface="Calibri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>
              <a:cs typeface="Calibri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/>
              </a:rPr>
              <a:t>   Lambert and Phong materials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13609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C6C6F-977E-0C64-9C10-2121838C4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THREE.WebGLRenderer</a:t>
            </a:r>
            <a:r>
              <a:rPr lang="en-US">
                <a:ea typeface="+mj-lt"/>
                <a:cs typeface="+mj-lt"/>
              </a:rPr>
              <a:t>() – uses canvas tag</a:t>
            </a:r>
            <a:endParaRPr lang="en-US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CBC4B-7A89-7298-AE04-5C93EED50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 panose="020F0502020204030204"/>
              </a:rPr>
              <a:t>const renderer = new </a:t>
            </a:r>
            <a:r>
              <a:rPr lang="en-US" err="1">
                <a:cs typeface="Calibri" panose="020F0502020204030204"/>
              </a:rPr>
              <a:t>THREE.WebGLRenderer</a:t>
            </a:r>
            <a:r>
              <a:rPr lang="en-US">
                <a:cs typeface="Calibri" panose="020F0502020204030204"/>
              </a:rPr>
              <a:t>();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 panose="020F0502020204030204"/>
              </a:rPr>
              <a:t>   </a:t>
            </a:r>
            <a:r>
              <a:rPr lang="en-US">
                <a:solidFill>
                  <a:srgbClr val="FF0000"/>
                </a:solidFill>
                <a:cs typeface="Calibri" panose="020F0502020204030204"/>
              </a:rPr>
              <a:t>Generating image via a model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>
              <a:cs typeface="Calibri" panose="020F0502020204030204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err="1">
                <a:cs typeface="Calibri" panose="020F0502020204030204"/>
              </a:rPr>
              <a:t>renderer.setSize</a:t>
            </a:r>
            <a:r>
              <a:rPr lang="en-US">
                <a:cs typeface="Calibri" panose="020F0502020204030204"/>
              </a:rPr>
              <a:t>( </a:t>
            </a:r>
            <a:r>
              <a:rPr lang="en-US" err="1">
                <a:cs typeface="Calibri" panose="020F0502020204030204"/>
              </a:rPr>
              <a:t>window.innerWidth</a:t>
            </a:r>
            <a:r>
              <a:rPr lang="en-US">
                <a:cs typeface="Calibri" panose="020F0502020204030204"/>
              </a:rPr>
              <a:t>, </a:t>
            </a:r>
            <a:r>
              <a:rPr lang="en-US" err="1">
                <a:cs typeface="Calibri" panose="020F0502020204030204"/>
              </a:rPr>
              <a:t>window.innerHeight</a:t>
            </a:r>
            <a:r>
              <a:rPr lang="en-US">
                <a:cs typeface="Calibri" panose="020F0502020204030204"/>
              </a:rPr>
              <a:t> 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 panose="020F0502020204030204"/>
              </a:rPr>
              <a:t>   </a:t>
            </a:r>
            <a:r>
              <a:rPr lang="en-US">
                <a:solidFill>
                  <a:srgbClr val="FF0000"/>
                </a:solidFill>
                <a:cs typeface="Calibri" panose="020F0502020204030204"/>
              </a:rPr>
              <a:t>Fit to our screen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>
              <a:cs typeface="Calibri" panose="020F0502020204030204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 panose="020F0502020204030204"/>
              </a:rPr>
              <a:t> </a:t>
            </a:r>
            <a:r>
              <a:rPr lang="en-US" err="1">
                <a:cs typeface="Calibri" panose="020F0502020204030204"/>
              </a:rPr>
              <a:t>document.body.appendChild</a:t>
            </a:r>
            <a:r>
              <a:rPr lang="en-US">
                <a:cs typeface="Calibri" panose="020F0502020204030204"/>
              </a:rPr>
              <a:t>( </a:t>
            </a:r>
            <a:r>
              <a:rPr lang="en-US" err="1">
                <a:cs typeface="Calibri" panose="020F0502020204030204"/>
              </a:rPr>
              <a:t>renderer.domElement</a:t>
            </a:r>
            <a:r>
              <a:rPr lang="en-US">
                <a:cs typeface="Calibri" panose="020F0502020204030204"/>
              </a:rPr>
              <a:t> 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 panose="020F0502020204030204"/>
              </a:rPr>
              <a:t>    </a:t>
            </a:r>
            <a:r>
              <a:rPr lang="en-US">
                <a:solidFill>
                  <a:srgbClr val="FF0000"/>
                </a:solidFill>
                <a:cs typeface="Calibri"/>
              </a:rPr>
              <a:t>Web component</a:t>
            </a:r>
            <a:r>
              <a:rPr lang="en-US">
                <a:cs typeface="Calibri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5691524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D7EE-9640-2623-3021-B93E9C925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Object3D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BECA1-93E4-624C-4A0C-DC23DF381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ea typeface="+mn-lt"/>
                <a:cs typeface="+mn-lt"/>
                <a:hlinkClick r:id="rId2"/>
              </a:rPr>
              <a:t>https://github.com/mrdoob/three.js</a:t>
            </a:r>
            <a:r>
              <a:rPr lang="en-US" dirty="0">
                <a:ea typeface="+mn-lt"/>
                <a:cs typeface="+mn-lt"/>
              </a:rPr>
              <a:t> </a:t>
            </a:r>
            <a:endParaRPr lang="en-US" dirty="0"/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  <a:hlinkClick r:id="rId3"/>
              </a:rPr>
              <a:t>https://threejs.org/docs/#api/en/core/Object3D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 err="1">
                <a:cs typeface="Calibri"/>
              </a:rPr>
              <a:t>THREE.Line</a:t>
            </a:r>
            <a:r>
              <a:rPr lang="en-US" dirty="0">
                <a:cs typeface="Calibri"/>
              </a:rPr>
              <a:t>  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pPr marL="0" indent="0">
              <a:buNone/>
            </a:pPr>
            <a:r>
              <a:rPr lang="en-US" err="1">
                <a:cs typeface="Calibri"/>
              </a:rPr>
              <a:t>THREE.CircleGeometry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const geometry = new </a:t>
            </a:r>
            <a:r>
              <a:rPr lang="en-US" dirty="0" err="1">
                <a:ea typeface="+mn-lt"/>
                <a:cs typeface="+mn-lt"/>
              </a:rPr>
              <a:t>THREE.BoxGeometry</a:t>
            </a:r>
            <a:r>
              <a:rPr lang="en-US" dirty="0">
                <a:ea typeface="+mn-lt"/>
                <a:cs typeface="+mn-lt"/>
              </a:rPr>
              <a:t>( 1, 1, 1 );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6915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48A55-7C0B-78E2-5604-CA007683D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References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18309-A7B2-B589-4FD5-D14B3EFC8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  <a:hlinkClick r:id="rId2"/>
              </a:rPr>
              <a:t>https://cdn.jsdelivr.net/npm/three-orbitcontrols@2.110.1/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31623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5BE20-677D-4B4F-44B7-9A84D1548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Learning plan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4CC263D-27AE-E86F-7091-6D2561F5BD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5631220"/>
              </p:ext>
            </p:extLst>
          </p:nvPr>
        </p:nvGraphicFramePr>
        <p:xfrm>
          <a:off x="680528" y="1691735"/>
          <a:ext cx="11128347" cy="4480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13590">
                  <a:extLst>
                    <a:ext uri="{9D8B030D-6E8A-4147-A177-3AD203B41FA5}">
                      <a16:colId xmlns:a16="http://schemas.microsoft.com/office/drawing/2014/main" val="1160588841"/>
                    </a:ext>
                  </a:extLst>
                </a:gridCol>
                <a:gridCol w="7014757">
                  <a:extLst>
                    <a:ext uri="{9D8B030D-6E8A-4147-A177-3AD203B41FA5}">
                      <a16:colId xmlns:a16="http://schemas.microsoft.com/office/drawing/2014/main" val="209158344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Introduction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effectLst/>
                        </a:rPr>
                        <a:t>Overview – outline goals </a:t>
                      </a:r>
                      <a:endParaRPr lang="en-US" sz="2000" dirty="0">
                        <a:effectLst/>
                      </a:endParaRPr>
                    </a:p>
                    <a:p>
                      <a:pPr algn="l" rtl="0" fontAlgn="base"/>
                      <a:r>
                        <a:rPr lang="en-US" sz="2000" b="0" dirty="0">
                          <a:effectLst/>
                        </a:rPr>
                        <a:t>Setting up google cardboard with glitch.com system </a:t>
                      </a:r>
                      <a:endParaRPr lang="en-US" sz="2000" b="0" i="0" dirty="0">
                        <a:effectLst/>
                        <a:latin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325774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</a:rPr>
                        <a:t>A-frame basics 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</a:rPr>
                        <a:t>Simple 3D a-frame examples 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l" rtl="0" fontAlgn="base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</a:rPr>
                        <a:t> Work with glitch.com </a:t>
                      </a:r>
                      <a:endParaRPr lang="en-US" sz="2000" b="0" i="0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3853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Foundations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effectLst/>
                        </a:rPr>
                        <a:t>JavaScript, DOM, events, Web-Components 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29663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A-frame components 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effectLst/>
                        </a:rPr>
                        <a:t>Defining A-frame components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96944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</a:rPr>
                        <a:t>Three.JS and A-frame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dirty="0">
                          <a:solidFill>
                            <a:schemeClr val="bg1"/>
                          </a:solidFill>
                          <a:effectLst/>
                        </a:rPr>
                        <a:t>Basics of </a:t>
                      </a:r>
                      <a:r>
                        <a:rPr lang="en-US" sz="2000" b="0" dirty="0">
                          <a:solidFill>
                            <a:schemeClr val="bg1"/>
                          </a:solidFill>
                          <a:effectLst/>
                        </a:rPr>
                        <a:t>Three.js for A-frame</a:t>
                      </a:r>
                      <a:endParaRPr lang="en-US" sz="20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713178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Entity component architecture (ECA)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effectLst/>
                        </a:rPr>
                        <a:t>Three.js and ECA with standard OO paradigm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6861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 b="1" dirty="0">
                          <a:effectLst/>
                        </a:rPr>
                        <a:t>A-frame and planets </a:t>
                      </a:r>
                      <a:endParaRPr lang="en-US" sz="200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 b="0" dirty="0">
                          <a:effectLst/>
                        </a:rPr>
                        <a:t>Complex 3D a-frame, work with complex a-frame detail and basic planetary math; illustrate ECA, geometries, controls, etc. </a:t>
                      </a:r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11689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A-frame and animations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effectLst/>
                        </a:rPr>
                        <a:t>Goal: show how to do basic animation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9005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Conclusion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effectLst/>
                        </a:rPr>
                        <a:t>Goal: review our learning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29856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6731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32E1B-304C-70CA-4FE2-121036B45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ea typeface="Calibri Light"/>
                <a:cs typeface="Calibri Light"/>
              </a:rPr>
              <a:t>Outline</a:t>
            </a:r>
            <a:endParaRPr lang="en-US">
              <a:solidFill>
                <a:srgbClr val="0070C0"/>
              </a:solidFill>
              <a:ea typeface="Calibri Light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0D594-86CE-1ED4-994C-042A2971E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What is Three.JS?</a:t>
            </a: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How to use Three.JS with A-frame</a:t>
            </a: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Examples</a:t>
            </a: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69712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D9B9E-CB44-8A5E-157C-29084C0A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CE000-C25C-641D-90C1-B99FE7CC5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A very popular JavaScript graphics library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   Based on WebGL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   Leverages graphics cards</a:t>
            </a: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Three.JS is built on </a:t>
            </a:r>
            <a:r>
              <a:rPr lang="en-US" dirty="0" err="1">
                <a:cs typeface="Calibri" panose="020F0502020204030204"/>
              </a:rPr>
              <a:t>WebXR</a:t>
            </a:r>
            <a:r>
              <a:rPr lang="en-US" dirty="0">
                <a:cs typeface="Calibri" panose="020F0502020204030204"/>
              </a:rPr>
              <a:t> which is built on WebGL which is built on OpenGL</a:t>
            </a: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14356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2B22F-33D9-FABC-03CC-D0FC7B863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libri"/>
                <a:cs typeface="Calibri"/>
              </a:rPr>
              <a:t>High level view and learning path</a:t>
            </a:r>
          </a:p>
        </p:txBody>
      </p:sp>
      <p:graphicFrame>
        <p:nvGraphicFramePr>
          <p:cNvPr id="11" name="Diagram 11">
            <a:extLst>
              <a:ext uri="{FF2B5EF4-FFF2-40B4-BE49-F238E27FC236}">
                <a16:creationId xmlns:a16="http://schemas.microsoft.com/office/drawing/2014/main" id="{8FE5CD79-50DD-1046-46FD-D03B1A4630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6472582"/>
              </p:ext>
            </p:extLst>
          </p:nvPr>
        </p:nvGraphicFramePr>
        <p:xfrm>
          <a:off x="2715408" y="1647825"/>
          <a:ext cx="6242136" cy="4732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Oval 14">
            <a:extLst>
              <a:ext uri="{FF2B5EF4-FFF2-40B4-BE49-F238E27FC236}">
                <a16:creationId xmlns:a16="http://schemas.microsoft.com/office/drawing/2014/main" id="{4E058B0C-5A83-27B5-01D2-8EE129E91164}"/>
              </a:ext>
            </a:extLst>
          </p:cNvPr>
          <p:cNvSpPr/>
          <p:nvPr/>
        </p:nvSpPr>
        <p:spPr>
          <a:xfrm>
            <a:off x="3461285" y="4968944"/>
            <a:ext cx="2259958" cy="178684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76A89E9-0BC5-C994-ED3D-A36F730AF4A9}"/>
              </a:ext>
            </a:extLst>
          </p:cNvPr>
          <p:cNvSpPr/>
          <p:nvPr/>
        </p:nvSpPr>
        <p:spPr>
          <a:xfrm>
            <a:off x="2607228" y="2615064"/>
            <a:ext cx="2488558" cy="197734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5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3FFE9-CBB6-36A1-AB31-115B14D61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Main components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4C222-902B-E852-59A4-BFB05461C2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cs typeface="Calibri"/>
              </a:rPr>
              <a:t>Renderer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dirty="0">
                <a:cs typeface="Calibri"/>
              </a:rPr>
              <a:t>Scene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cs typeface="Calibri"/>
              </a:rPr>
              <a:t>Camera</a:t>
            </a:r>
          </a:p>
        </p:txBody>
      </p:sp>
    </p:spTree>
    <p:extLst>
      <p:ext uri="{BB962C8B-B14F-4D97-AF65-F5344CB8AC3E}">
        <p14:creationId xmlns:p14="http://schemas.microsoft.com/office/powerpoint/2010/main" val="1674691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F32C9-B942-9D8E-8C29-A612DD84C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Set up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BC72B-C881-C31B-CA5A-3209D2224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 panose="020F0502020204030204"/>
              </a:rPr>
              <a:t>Make a directory:  </a:t>
            </a:r>
            <a:r>
              <a:rPr lang="en-US" err="1">
                <a:cs typeface="Calibri" panose="020F0502020204030204"/>
              </a:rPr>
              <a:t>js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Download </a:t>
            </a:r>
            <a:r>
              <a:rPr lang="en-US">
                <a:ea typeface="+mn-lt"/>
                <a:cs typeface="+mn-lt"/>
                <a:hlinkClick r:id="rId2"/>
              </a:rPr>
              <a:t>https://threejs.org/build/three.js</a:t>
            </a:r>
            <a:r>
              <a:rPr lang="en-US">
                <a:ea typeface="+mn-lt"/>
                <a:cs typeface="+mn-lt"/>
              </a:rPr>
              <a:t> </a:t>
            </a:r>
          </a:p>
          <a:p>
            <a:pPr marL="0" indent="0">
              <a:buNone/>
            </a:pPr>
            <a:r>
              <a:rPr lang="en-US">
                <a:cs typeface="Calibri"/>
              </a:rPr>
              <a:t>   Into </a:t>
            </a:r>
            <a:r>
              <a:rPr lang="en-US" err="1">
                <a:cs typeface="Calibri"/>
              </a:rPr>
              <a:t>js</a:t>
            </a:r>
          </a:p>
          <a:p>
            <a:pPr marL="0" indent="0">
              <a:buNone/>
            </a:pPr>
            <a:r>
              <a:rPr lang="en-US">
                <a:cs typeface="Calibri"/>
              </a:rPr>
              <a:t>      Windows &lt;right-click&gt; save as...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42960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C7247-6818-8180-E81F-D72270B07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General Three.js code structure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E5BFB-EBEE-789F-48C9-1EB27FA96D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cs typeface="Calibri" panose="020F0502020204030204"/>
              </a:rPr>
              <a:t>Context</a:t>
            </a:r>
            <a:r>
              <a:rPr lang="en-US" dirty="0">
                <a:cs typeface="Calibri" panose="020F0502020204030204"/>
              </a:rPr>
              <a:t> – canvas </a:t>
            </a:r>
            <a:endParaRPr lang="en-US" dirty="0"/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Camera – create, setup, position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cs typeface="Calibri" panose="020F0502020204030204"/>
              </a:rPr>
              <a:t>Geometry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cs typeface="Calibri" panose="020F0502020204030204"/>
              </a:rPr>
              <a:t>Materials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Lights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cs typeface="Calibri" panose="020F0502020204030204"/>
              </a:rPr>
              <a:t>Mesh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cs typeface="Calibri" panose="020F0502020204030204"/>
              </a:rPr>
              <a:t>Draw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Animation loop - </a:t>
            </a:r>
            <a:r>
              <a:rPr lang="en-US" dirty="0" err="1">
                <a:ea typeface="+mn-lt"/>
                <a:cs typeface="+mn-lt"/>
              </a:rPr>
              <a:t>requestAnimationFrame</a:t>
            </a:r>
            <a:r>
              <a:rPr lang="en-US" dirty="0">
                <a:ea typeface="+mn-lt"/>
                <a:cs typeface="+mn-lt"/>
              </a:rPr>
              <a:t>(render)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Update resize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55121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89CE9-E664-9752-64C4-689229192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Animation loop 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121F4-7DC6-D22B-20FC-7AA4EEE51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buNone/>
            </a:pPr>
            <a:r>
              <a:rPr lang="en-US" dirty="0">
                <a:latin typeface="Calibri Light"/>
                <a:cs typeface="Calibri Light"/>
              </a:rPr>
              <a:t>The function </a:t>
            </a:r>
            <a:r>
              <a:rPr lang="en-US" dirty="0" err="1">
                <a:cs typeface="Calibri" panose="020F0502020204030204"/>
              </a:rPr>
              <a:t>requestAnimationFrame</a:t>
            </a:r>
            <a:r>
              <a:rPr lang="en-US" dirty="0">
                <a:cs typeface="Calibri" panose="020F0502020204030204"/>
              </a:rPr>
              <a:t>(render)  </a:t>
            </a:r>
            <a:r>
              <a:rPr lang="en-US" dirty="0">
                <a:latin typeface="Calibri Light"/>
                <a:cs typeface="Calibri" panose="020F0502020204030204"/>
              </a:rPr>
              <a:t>applied to render asks the browser to animate </a:t>
            </a:r>
            <a:r>
              <a:rPr lang="en-US" u="sng" dirty="0">
                <a:latin typeface="Calibri Light"/>
                <a:cs typeface="Calibri" panose="020F0502020204030204"/>
              </a:rPr>
              <a:t>when a state change occurs</a:t>
            </a:r>
          </a:p>
          <a:p>
            <a:pPr>
              <a:buNone/>
            </a:pPr>
            <a:endParaRPr lang="en-US" dirty="0">
              <a:latin typeface="Calibri Light"/>
              <a:ea typeface="+mn-lt"/>
              <a:cs typeface="+mn-lt"/>
            </a:endParaRPr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 function </a:t>
            </a:r>
            <a:r>
              <a:rPr lang="en-US" dirty="0">
                <a:solidFill>
                  <a:schemeClr val="accent1"/>
                </a:solidFill>
                <a:ea typeface="+mn-lt"/>
                <a:cs typeface="+mn-lt"/>
              </a:rPr>
              <a:t>animate</a:t>
            </a:r>
            <a:r>
              <a:rPr lang="en-US" dirty="0">
                <a:ea typeface="+mn-lt"/>
                <a:cs typeface="+mn-lt"/>
              </a:rPr>
              <a:t>() {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     </a:t>
            </a:r>
            <a:r>
              <a:rPr lang="en-US" dirty="0" err="1">
                <a:ea typeface="+mn-lt"/>
                <a:cs typeface="+mn-lt"/>
              </a:rPr>
              <a:t>requestAnimationFrame</a:t>
            </a:r>
            <a:r>
              <a:rPr lang="en-US" dirty="0">
                <a:ea typeface="+mn-lt"/>
                <a:cs typeface="+mn-lt"/>
              </a:rPr>
              <a:t>( </a:t>
            </a:r>
            <a:r>
              <a:rPr lang="en-US" dirty="0">
                <a:solidFill>
                  <a:schemeClr val="accent1"/>
                </a:solidFill>
                <a:ea typeface="+mn-lt"/>
                <a:cs typeface="+mn-lt"/>
              </a:rPr>
              <a:t>animate</a:t>
            </a:r>
            <a:r>
              <a:rPr lang="en-US" dirty="0">
                <a:ea typeface="+mn-lt"/>
                <a:cs typeface="+mn-lt"/>
              </a:rPr>
              <a:t> );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               </a:t>
            </a:r>
            <a:r>
              <a:rPr lang="en-US" dirty="0" err="1">
                <a:solidFill>
                  <a:srgbClr val="FF0000"/>
                </a:solidFill>
                <a:ea typeface="+mn-lt"/>
                <a:cs typeface="+mn-lt"/>
              </a:rPr>
              <a:t>square.rotation.x</a:t>
            </a:r>
            <a:r>
              <a:rPr lang="en-US" dirty="0">
                <a:solidFill>
                  <a:srgbClr val="FF0000"/>
                </a:solidFill>
                <a:ea typeface="+mn-lt"/>
                <a:cs typeface="+mn-lt"/>
              </a:rPr>
              <a:t> += 0.025</a:t>
            </a:r>
            <a:r>
              <a:rPr lang="en-US" dirty="0">
                <a:ea typeface="+mn-lt"/>
                <a:cs typeface="+mn-lt"/>
              </a:rPr>
              <a:t>;   /* </a:t>
            </a:r>
            <a:r>
              <a:rPr lang="en-US" dirty="0">
                <a:solidFill>
                  <a:srgbClr val="FF0000"/>
                </a:solidFill>
                <a:ea typeface="+mn-lt"/>
                <a:cs typeface="+mn-lt"/>
              </a:rPr>
              <a:t>state change</a:t>
            </a:r>
            <a:r>
              <a:rPr lang="en-US" dirty="0">
                <a:ea typeface="+mn-lt"/>
                <a:cs typeface="+mn-lt"/>
              </a:rPr>
              <a:t> - browser re-renders */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     </a:t>
            </a:r>
            <a:r>
              <a:rPr lang="en-US" dirty="0" err="1">
                <a:ea typeface="+mn-lt"/>
                <a:cs typeface="+mn-lt"/>
              </a:rPr>
              <a:t>renderer.render</a:t>
            </a:r>
            <a:r>
              <a:rPr lang="en-US" dirty="0">
                <a:ea typeface="+mn-lt"/>
                <a:cs typeface="+mn-lt"/>
              </a:rPr>
              <a:t>( scene, camera );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 }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 </a:t>
            </a:r>
            <a:r>
              <a:rPr lang="en-US" dirty="0">
                <a:solidFill>
                  <a:schemeClr val="accent1"/>
                </a:solidFill>
                <a:ea typeface="+mn-lt"/>
                <a:cs typeface="+mn-lt"/>
              </a:rPr>
              <a:t>animate</a:t>
            </a:r>
            <a:r>
              <a:rPr lang="en-US" dirty="0">
                <a:ea typeface="+mn-lt"/>
                <a:cs typeface="+mn-lt"/>
              </a:rPr>
              <a:t>();</a:t>
            </a:r>
            <a:endParaRPr lang="en-US" dirty="0"/>
          </a:p>
          <a:p>
            <a:pPr>
              <a:buNone/>
            </a:pPr>
            <a:r>
              <a:rPr lang="en-US" dirty="0">
                <a:latin typeface="Calibri" panose="020F0502020204030204"/>
                <a:ea typeface="+mn-lt"/>
                <a:cs typeface="+mn-lt"/>
              </a:rPr>
              <a:t>Browser re-renders by calling </a:t>
            </a:r>
            <a:r>
              <a:rPr lang="en-US" dirty="0">
                <a:solidFill>
                  <a:schemeClr val="accent1"/>
                </a:solidFill>
                <a:latin typeface="Calibri" panose="020F0502020204030204"/>
                <a:ea typeface="+mn-lt"/>
                <a:cs typeface="+mn-lt"/>
              </a:rPr>
              <a:t>animate</a:t>
            </a:r>
            <a:r>
              <a:rPr lang="en-US" dirty="0">
                <a:latin typeface="Calibri" panose="020F0502020204030204"/>
                <a:ea typeface="+mn-lt"/>
                <a:cs typeface="+mn-lt"/>
              </a:rPr>
              <a:t>(time) !</a:t>
            </a:r>
          </a:p>
          <a:p>
            <a:pPr>
              <a:buNone/>
            </a:pPr>
            <a:endParaRPr lang="en-US" dirty="0">
              <a:latin typeface="Calibri Light"/>
              <a:ea typeface="+mn-lt"/>
              <a:cs typeface="+mn-lt"/>
            </a:endParaRPr>
          </a:p>
          <a:p>
            <a:pPr marL="0" indent="0">
              <a:buNone/>
            </a:pPr>
            <a:endParaRPr lang="en-US" dirty="0">
              <a:latin typeface="Calibri" panose="020F0502020204030204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48189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Words>799</Words>
  <Application>Microsoft Office PowerPoint</Application>
  <PresentationFormat>Widescreen</PresentationFormat>
  <Paragraphs>159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AR/VR Workshop Part 5:  Three.JS and A-Frame</vt:lpstr>
      <vt:lpstr>Learning plan</vt:lpstr>
      <vt:lpstr>Outline</vt:lpstr>
      <vt:lpstr>Motivation</vt:lpstr>
      <vt:lpstr>High level view and learning path</vt:lpstr>
      <vt:lpstr>Main components</vt:lpstr>
      <vt:lpstr>Set up</vt:lpstr>
      <vt:lpstr>General Three.js code structure</vt:lpstr>
      <vt:lpstr>Animation loop </vt:lpstr>
      <vt:lpstr>Changing the speed of the animation loop</vt:lpstr>
      <vt:lpstr>Set up html</vt:lpstr>
      <vt:lpstr>Camera </vt:lpstr>
      <vt:lpstr>Perspective Camera</vt:lpstr>
      <vt:lpstr>Perspective Camera()</vt:lpstr>
      <vt:lpstr>THREE.Scene() </vt:lpstr>
      <vt:lpstr>THREE.WebGLRenderer() – uses canvas tag</vt:lpstr>
      <vt:lpstr>Object3D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Bradford, Phillip</cp:lastModifiedBy>
  <cp:revision>95</cp:revision>
  <dcterms:created xsi:type="dcterms:W3CDTF">2022-10-23T19:11:15Z</dcterms:created>
  <dcterms:modified xsi:type="dcterms:W3CDTF">2023-10-13T12:20:24Z</dcterms:modified>
</cp:coreProperties>
</file>